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505B4-C07B-4479-5A38-DEA0939EFB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СПРОБИ ТРАНСФОРМАЦІЇ СВІТОВОГО ЕКОНОМІЧНОГО ПОРЯДКУ І СУЧАСНА ГЛОБАЛЬНІСТЬ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1C9993-B945-A06B-2194-990A343F9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4748197"/>
            <a:ext cx="7197726" cy="1405467"/>
          </a:xfrm>
        </p:spPr>
        <p:txBody>
          <a:bodyPr/>
          <a:lstStyle/>
          <a:p>
            <a:r>
              <a:rPr lang="uk-UA" cap="none" dirty="0" err="1"/>
              <a:t>д.е.н</a:t>
            </a:r>
            <a:r>
              <a:rPr lang="uk-UA" cap="none" dirty="0"/>
              <a:t>. Ярослав  Жаліло</a:t>
            </a:r>
            <a:endParaRPr lang="ru-UA" cap="none" dirty="0"/>
          </a:p>
        </p:txBody>
      </p:sp>
    </p:spTree>
    <p:extLst>
      <p:ext uri="{BB962C8B-B14F-4D97-AF65-F5344CB8AC3E}">
        <p14:creationId xmlns:p14="http://schemas.microsoft.com/office/powerpoint/2010/main" val="26897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4045E-91C3-FE82-463C-A4003E062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Цивілізований </a:t>
            </a:r>
            <a:r>
              <a:rPr lang="ru-RU" b="1" dirty="0" err="1"/>
              <a:t>світ</a:t>
            </a:r>
            <a:r>
              <a:rPr lang="ru-RU" b="1" dirty="0"/>
              <a:t> </a:t>
            </a:r>
            <a:r>
              <a:rPr lang="ru-RU" b="1" dirty="0" err="1"/>
              <a:t>програв</a:t>
            </a:r>
            <a:r>
              <a:rPr lang="ru-RU" b="1" dirty="0"/>
              <a:t> першу (</a:t>
            </a:r>
            <a:r>
              <a:rPr lang="ru-RU" b="1" dirty="0" err="1"/>
              <a:t>гарячу</a:t>
            </a:r>
            <a:r>
              <a:rPr lang="ru-RU" b="1" dirty="0"/>
              <a:t>) фазу </a:t>
            </a:r>
            <a:r>
              <a:rPr lang="ru-RU" b="1" dirty="0" err="1"/>
              <a:t>третьої</a:t>
            </a:r>
            <a:r>
              <a:rPr lang="ru-RU" b="1" dirty="0"/>
              <a:t> </a:t>
            </a:r>
            <a:r>
              <a:rPr lang="ru-RU" b="1" dirty="0" err="1"/>
              <a:t>світової</a:t>
            </a:r>
            <a:r>
              <a:rPr lang="ru-RU" b="1" dirty="0"/>
              <a:t> </a:t>
            </a:r>
            <a:r>
              <a:rPr lang="ru-RU" b="1" dirty="0" err="1"/>
              <a:t>війни</a:t>
            </a:r>
            <a:endParaRPr lang="ru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A55F21-D56F-E485-AA54-EBB786D0B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 indent="450215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uk-UA" sz="1800" kern="100" dirty="0">
                <a:solidFill>
                  <a:srgbClr val="FFFF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Ознаки:</a:t>
            </a:r>
            <a:endParaRPr lang="ru-UA" sz="1800" kern="100" dirty="0">
              <a:solidFill>
                <a:srgbClr val="FFFF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Реальна перспектива непокараного злочину  агресії в центрі Європи</a:t>
            </a:r>
            <a:endParaRPr lang="ru-UA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Ризик поширення процесу руйнування світового порядку на основі довіри та права</a:t>
            </a:r>
            <a:endParaRPr lang="ru-UA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Вимушене перенесення зусиль з глобальних проблем на безпеку і оборону</a:t>
            </a:r>
            <a:endParaRPr lang="ru-UA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Недовіра до стійкості моделі демократичного устрою</a:t>
            </a:r>
            <a:endParaRPr lang="ru-UA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/>
          </a:p>
          <a:p>
            <a:pPr indent="450215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uk-UA" sz="1800" kern="100" dirty="0">
                <a:solidFill>
                  <a:srgbClr val="FFFF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Причини:</a:t>
            </a:r>
            <a:endParaRPr lang="ru-UA" sz="1800" kern="100" dirty="0">
              <a:solidFill>
                <a:srgbClr val="FFFF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Інертність реакцій глобальної системи на нові безпекові ризики</a:t>
            </a:r>
            <a:endParaRPr lang="ru-UA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Глобальний конфлікт інтересів та залежність від країни-агресора</a:t>
            </a:r>
            <a:endParaRPr lang="ru-UA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Накопичений тягар глобальних проблем та недостатня інклюзивність механізмів їх вирішення </a:t>
            </a:r>
            <a:endParaRPr lang="ru-UA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lvl="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«Ментальна окупація» колишньої найбільшої демократії світу</a:t>
            </a:r>
            <a:endParaRPr lang="ru-UA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4534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601CB-753F-C598-74E4-56869103F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CCB36-8C68-A1A8-284D-F27437588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38666"/>
            <a:ext cx="10131425" cy="1456267"/>
          </a:xfrm>
        </p:spPr>
        <p:txBody>
          <a:bodyPr/>
          <a:lstStyle/>
          <a:p>
            <a:r>
              <a:rPr lang="ru-RU" b="1" dirty="0"/>
              <a:t>друга (</a:t>
            </a:r>
            <a:r>
              <a:rPr lang="ru-RU" b="1" dirty="0" err="1"/>
              <a:t>гібридна</a:t>
            </a:r>
            <a:r>
              <a:rPr lang="ru-RU" b="1" dirty="0"/>
              <a:t>) фаза </a:t>
            </a:r>
            <a:r>
              <a:rPr lang="ru-RU" b="1" dirty="0" err="1"/>
              <a:t>Третьої</a:t>
            </a:r>
            <a:r>
              <a:rPr lang="ru-RU" b="1" dirty="0"/>
              <a:t> </a:t>
            </a:r>
            <a:r>
              <a:rPr lang="ru-RU" b="1" dirty="0" err="1"/>
              <a:t>світової</a:t>
            </a:r>
            <a:r>
              <a:rPr lang="ru-RU" b="1" dirty="0"/>
              <a:t> </a:t>
            </a:r>
            <a:r>
              <a:rPr lang="ru-RU" b="1" dirty="0" err="1"/>
              <a:t>війни</a:t>
            </a:r>
            <a:endParaRPr lang="ru-UA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0B6802-6036-F303-4FA0-598BED619B47}"/>
              </a:ext>
            </a:extLst>
          </p:cNvPr>
          <p:cNvSpPr txBox="1"/>
          <p:nvPr/>
        </p:nvSpPr>
        <p:spPr>
          <a:xfrm>
            <a:off x="2520778" y="1501679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-	Наростання </a:t>
            </a:r>
            <a:r>
              <a:rPr lang="ru-RU" dirty="0" err="1"/>
              <a:t>воєнно-безпекових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</a:p>
          <a:p>
            <a:r>
              <a:rPr lang="ru-RU" dirty="0"/>
              <a:t>-	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гібридних</a:t>
            </a:r>
            <a:r>
              <a:rPr lang="ru-RU" dirty="0"/>
              <a:t> </a:t>
            </a:r>
            <a:r>
              <a:rPr lang="ru-RU" dirty="0" err="1"/>
              <a:t>загроз</a:t>
            </a:r>
            <a:endParaRPr lang="ru-RU" dirty="0"/>
          </a:p>
          <a:p>
            <a:pPr marL="444500" indent="-444500"/>
            <a:r>
              <a:rPr lang="ru-RU" dirty="0"/>
              <a:t>-	</a:t>
            </a:r>
            <a:r>
              <a:rPr lang="ru-RU" dirty="0" err="1"/>
              <a:t>Нав’язування</a:t>
            </a:r>
            <a:r>
              <a:rPr lang="ru-RU" dirty="0"/>
              <a:t> нового «порядку»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угодах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endParaRPr lang="ru-RU" dirty="0"/>
          </a:p>
          <a:p>
            <a:pPr marL="444500" indent="-444500"/>
            <a:r>
              <a:rPr lang="ru-RU" dirty="0"/>
              <a:t>-	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err="1"/>
              <a:t>невирішених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проблем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D8F172A1-56DB-CA7B-E87B-7929B986A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099" y="3601996"/>
            <a:ext cx="10131425" cy="3439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000" dirty="0">
                <a:solidFill>
                  <a:srgbClr val="FFFF00"/>
                </a:solidFill>
              </a:rPr>
              <a:t>Негативний сценарій:  першість двох рушіїв глобальної динаміки:</a:t>
            </a:r>
            <a:endParaRPr lang="ru-UA" sz="2000" dirty="0">
              <a:solidFill>
                <a:srgbClr val="FFFF00"/>
              </a:solidFill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B387DC32-76F9-6464-08AD-A34FA021149D}"/>
              </a:ext>
            </a:extLst>
          </p:cNvPr>
          <p:cNvSpPr txBox="1">
            <a:spLocks/>
          </p:cNvSpPr>
          <p:nvPr/>
        </p:nvSpPr>
        <p:spPr>
          <a:xfrm>
            <a:off x="2027538" y="4128884"/>
            <a:ext cx="8136923" cy="2454874"/>
          </a:xfrm>
          <a:prstGeom prst="rect">
            <a:avLst/>
          </a:prstGeom>
        </p:spPr>
        <p:txBody>
          <a:bodyPr vert="horz" lIns="91440" tIns="45720" rIns="91440" bIns="45720" numCol="2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indent="450215" algn="r">
              <a:lnSpc>
                <a:spcPct val="107000"/>
              </a:lnSpc>
              <a:spcAft>
                <a:spcPts val="600"/>
              </a:spcAft>
              <a:buFont typeface="Arial"/>
              <a:buNone/>
            </a:pPr>
            <a:r>
              <a:rPr lang="uk-UA" kern="1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Безпекові і військові витрати</a:t>
            </a:r>
            <a:endParaRPr lang="ru-UA" kern="100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Неінклюзивність</a:t>
            </a:r>
            <a:endParaRPr lang="uk-UA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kern="100" dirty="0">
                <a:ea typeface="Calibri" panose="020F0502020204030204" pitchFamily="34" charset="0"/>
                <a:cs typeface="Times New Roman" panose="02020603050405020304" pitchFamily="18" charset="0"/>
              </a:rPr>
              <a:t>Непродуктивність</a:t>
            </a: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kern="100" dirty="0">
                <a:ea typeface="Calibri" panose="020F0502020204030204" pitchFamily="34" charset="0"/>
                <a:cs typeface="Times New Roman" panose="02020603050405020304" pitchFamily="18" charset="0"/>
              </a:rPr>
              <a:t>Фінансові </a:t>
            </a:r>
            <a:r>
              <a:rPr lang="uk-UA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дисбаланси</a:t>
            </a:r>
            <a:endParaRPr lang="ru-UA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/>
          </a:p>
          <a:p>
            <a:pPr>
              <a:lnSpc>
                <a:spcPct val="107000"/>
              </a:lnSpc>
              <a:spcAft>
                <a:spcPts val="600"/>
              </a:spcAft>
              <a:buFont typeface="Arial"/>
              <a:buNone/>
            </a:pPr>
            <a:r>
              <a:rPr lang="uk-UA" kern="1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+ Рента від рідкісних ресурсів</a:t>
            </a:r>
            <a:endParaRPr lang="ru-UA" kern="100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kern="100" dirty="0">
                <a:ea typeface="Calibri" panose="020F0502020204030204" pitchFamily="34" charset="0"/>
                <a:cs typeface="Times New Roman" panose="02020603050405020304" pitchFamily="18" charset="0"/>
              </a:rPr>
              <a:t>Нерівність</a:t>
            </a:r>
            <a:endParaRPr lang="ru-UA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kern="100" dirty="0">
                <a:ea typeface="Calibri" panose="020F0502020204030204" pitchFamily="34" charset="0"/>
                <a:cs typeface="Times New Roman" panose="02020603050405020304" pitchFamily="18" charset="0"/>
              </a:rPr>
              <a:t>Екстенсивність</a:t>
            </a:r>
          </a:p>
          <a:p>
            <a:pPr marL="534988" indent="-342900" algn="just">
              <a:lnSpc>
                <a:spcPct val="107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uk-UA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Конфліктогенність</a:t>
            </a:r>
            <a:endParaRPr lang="ru-UA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A89A6B-C077-E501-24A1-13048DFAF208}"/>
              </a:ext>
            </a:extLst>
          </p:cNvPr>
          <p:cNvSpPr txBox="1"/>
          <p:nvPr/>
        </p:nvSpPr>
        <p:spPr>
          <a:xfrm>
            <a:off x="840258" y="5873003"/>
            <a:ext cx="107915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FF00"/>
                </a:solidFill>
              </a:rPr>
              <a:t>Якщо другу фазу також буде </a:t>
            </a:r>
            <a:r>
              <a:rPr lang="ru-RU" dirty="0" err="1">
                <a:solidFill>
                  <a:srgbClr val="FFFF00"/>
                </a:solidFill>
              </a:rPr>
              <a:t>програно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настання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третьої</a:t>
            </a:r>
            <a:r>
              <a:rPr lang="ru-RU" dirty="0">
                <a:solidFill>
                  <a:srgbClr val="FFFF00"/>
                </a:solidFill>
              </a:rPr>
              <a:t> (</a:t>
            </a:r>
            <a:r>
              <a:rPr lang="ru-RU" dirty="0" err="1">
                <a:solidFill>
                  <a:srgbClr val="FFFF00"/>
                </a:solidFill>
              </a:rPr>
              <a:t>знову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гарячої</a:t>
            </a:r>
            <a:r>
              <a:rPr lang="ru-RU" dirty="0">
                <a:solidFill>
                  <a:srgbClr val="FFFF00"/>
                </a:solidFill>
              </a:rPr>
              <a:t>) – не </a:t>
            </a:r>
            <a:r>
              <a:rPr lang="ru-RU" dirty="0" err="1">
                <a:solidFill>
                  <a:srgbClr val="FFFF00"/>
                </a:solidFill>
              </a:rPr>
              <a:t>уникнути</a:t>
            </a:r>
            <a:r>
              <a:rPr lang="ru-RU" dirty="0">
                <a:solidFill>
                  <a:srgbClr val="FFFF00"/>
                </a:solidFill>
              </a:rPr>
              <a:t>. 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Тому </a:t>
            </a:r>
            <a:r>
              <a:rPr lang="ru-RU" dirty="0" err="1">
                <a:solidFill>
                  <a:srgbClr val="FFFF00"/>
                </a:solidFill>
              </a:rPr>
              <a:t>цивілізованому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світу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потрібно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перемагати</a:t>
            </a:r>
            <a:r>
              <a:rPr lang="ru-RU" dirty="0">
                <a:solidFill>
                  <a:srgbClr val="FFFF00"/>
                </a:solidFill>
              </a:rPr>
              <a:t> зараз.</a:t>
            </a:r>
            <a:endParaRPr lang="ru-U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1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DE850-1A0D-A8A8-E600-4CCD3B3DC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105AAD-C539-A037-A35E-E5FA6444C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66" y="218650"/>
            <a:ext cx="11390869" cy="1456267"/>
          </a:xfrm>
        </p:spPr>
        <p:txBody>
          <a:bodyPr/>
          <a:lstStyle/>
          <a:p>
            <a:r>
              <a:rPr lang="ru-RU" b="1" dirty="0"/>
              <a:t>Стійкість засад порядку, </a:t>
            </a:r>
            <a:r>
              <a:rPr lang="ru-RU" b="1" dirty="0" err="1"/>
              <a:t>заснованого</a:t>
            </a:r>
            <a:r>
              <a:rPr lang="ru-RU" b="1" dirty="0"/>
              <a:t> на правилах</a:t>
            </a:r>
            <a:endParaRPr lang="ru-UA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6E4061-A97D-A91E-8A4A-0E3F99932C9F}"/>
              </a:ext>
            </a:extLst>
          </p:cNvPr>
          <p:cNvSpPr txBox="1"/>
          <p:nvPr/>
        </p:nvSpPr>
        <p:spPr>
          <a:xfrm>
            <a:off x="222421" y="1435777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Hard </a:t>
            </a:r>
            <a:r>
              <a:rPr lang="uk-UA" b="1" dirty="0">
                <a:solidFill>
                  <a:srgbClr val="FFFF00"/>
                </a:solidFill>
              </a:rPr>
              <a:t>основи глобальності</a:t>
            </a:r>
            <a:r>
              <a:rPr lang="ru-RU" dirty="0"/>
              <a:t>	</a:t>
            </a:r>
          </a:p>
          <a:p>
            <a:r>
              <a:rPr lang="ru-RU" dirty="0"/>
              <a:t>-	</a:t>
            </a:r>
            <a:r>
              <a:rPr lang="ru-RU" dirty="0" err="1"/>
              <a:t>уніфікація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стандартів</a:t>
            </a:r>
            <a:r>
              <a:rPr lang="ru-RU" dirty="0"/>
              <a:t>, </a:t>
            </a:r>
            <a:r>
              <a:rPr lang="ru-RU" dirty="0" err="1"/>
              <a:t>вимог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усталений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глобальний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як </a:t>
            </a:r>
            <a:r>
              <a:rPr lang="ru-RU" dirty="0" err="1"/>
              <a:t>рушій</a:t>
            </a:r>
            <a:r>
              <a:rPr lang="ru-RU" dirty="0"/>
              <a:t> економічного розвитку;</a:t>
            </a:r>
          </a:p>
          <a:p>
            <a:r>
              <a:rPr lang="ru-RU" dirty="0"/>
              <a:t>-	 </a:t>
            </a:r>
            <a:r>
              <a:rPr lang="ru-RU" dirty="0" err="1"/>
              <a:t>розбудова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B9C5DD-3DA7-036C-8AA6-A9841592AD71}"/>
              </a:ext>
            </a:extLst>
          </p:cNvPr>
          <p:cNvSpPr txBox="1"/>
          <p:nvPr/>
        </p:nvSpPr>
        <p:spPr>
          <a:xfrm>
            <a:off x="840258" y="5873003"/>
            <a:ext cx="107915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solidFill>
                  <a:srgbClr val="FFFF00"/>
                </a:solidFill>
              </a:rPr>
              <a:t>Сформувалися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об’єктивні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матеріальні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передумови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глобальної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зв’язності</a:t>
            </a:r>
            <a:r>
              <a:rPr lang="ru-RU" dirty="0">
                <a:solidFill>
                  <a:srgbClr val="FFFF00"/>
                </a:solidFill>
              </a:rPr>
              <a:t> та </a:t>
            </a:r>
            <a:r>
              <a:rPr lang="ru-RU" dirty="0" err="1">
                <a:solidFill>
                  <a:srgbClr val="FFFF00"/>
                </a:solidFill>
              </a:rPr>
              <a:t>інституційні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механізми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самовідтворення</a:t>
            </a:r>
            <a:r>
              <a:rPr lang="ru-RU" dirty="0">
                <a:solidFill>
                  <a:srgbClr val="FFFF00"/>
                </a:solidFill>
              </a:rPr>
              <a:t> глобального порядку </a:t>
            </a:r>
            <a:endParaRPr lang="ru-UA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DBD64A-FCCD-6862-8766-113AED6CEA91}"/>
              </a:ext>
            </a:extLst>
          </p:cNvPr>
          <p:cNvSpPr txBox="1"/>
          <p:nvPr/>
        </p:nvSpPr>
        <p:spPr>
          <a:xfrm>
            <a:off x="6096000" y="1435777"/>
            <a:ext cx="6096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Soft </a:t>
            </a:r>
            <a:r>
              <a:rPr lang="uk-UA" b="1" dirty="0">
                <a:solidFill>
                  <a:srgbClr val="FFFF00"/>
                </a:solidFill>
              </a:rPr>
              <a:t>основи глобальності</a:t>
            </a:r>
            <a:r>
              <a:rPr lang="ru-RU" dirty="0"/>
              <a:t>	</a:t>
            </a:r>
          </a:p>
          <a:p>
            <a:r>
              <a:rPr lang="ru-RU" dirty="0"/>
              <a:t>-	</a:t>
            </a:r>
            <a:r>
              <a:rPr lang="ru-RU" dirty="0" err="1"/>
              <a:t>синхронізація</a:t>
            </a:r>
            <a:r>
              <a:rPr lang="ru-RU" dirty="0"/>
              <a:t> моделей економічного </a:t>
            </a:r>
            <a:r>
              <a:rPr lang="ru-RU" dirty="0" err="1"/>
              <a:t>управління</a:t>
            </a:r>
            <a:r>
              <a:rPr lang="ru-RU" dirty="0"/>
              <a:t>;</a:t>
            </a:r>
          </a:p>
          <a:p>
            <a:pPr marL="444500" indent="-444500"/>
            <a:r>
              <a:rPr lang="ru-RU" dirty="0"/>
              <a:t>-	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ліберального</a:t>
            </a:r>
            <a:r>
              <a:rPr lang="ru-RU" dirty="0"/>
              <a:t> економічного порядку та </a:t>
            </a:r>
            <a:r>
              <a:rPr lang="ru-RU" dirty="0" err="1"/>
              <a:t>демократичних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врядування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глобальної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мобільності</a:t>
            </a:r>
            <a:r>
              <a:rPr lang="ru-RU" dirty="0"/>
              <a:t> населення;</a:t>
            </a:r>
          </a:p>
          <a:p>
            <a:r>
              <a:rPr lang="ru-RU" dirty="0"/>
              <a:t>-	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мобільності</a:t>
            </a:r>
            <a:r>
              <a:rPr lang="ru-RU" dirty="0"/>
              <a:t> </a:t>
            </a:r>
            <a:r>
              <a:rPr lang="ru-RU" dirty="0" err="1"/>
              <a:t>капіталів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35AA9C-E074-1C22-4CE8-0ABF6A8F1180}"/>
              </a:ext>
            </a:extLst>
          </p:cNvPr>
          <p:cNvSpPr txBox="1"/>
          <p:nvPr/>
        </p:nvSpPr>
        <p:spPr>
          <a:xfrm>
            <a:off x="222421" y="3762966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FFFF00"/>
                </a:solidFill>
              </a:rPr>
              <a:t>Актори глобальних процесів</a:t>
            </a:r>
            <a:r>
              <a:rPr lang="ru-RU" dirty="0"/>
              <a:t>	</a:t>
            </a:r>
          </a:p>
          <a:p>
            <a:r>
              <a:rPr lang="ru-RU" dirty="0"/>
              <a:t>-	</a:t>
            </a:r>
            <a:r>
              <a:rPr lang="ru-RU" dirty="0" err="1"/>
              <a:t>самодієві</a:t>
            </a:r>
            <a:r>
              <a:rPr lang="ru-RU" dirty="0"/>
              <a:t> </a:t>
            </a:r>
            <a:r>
              <a:rPr lang="ru-RU" dirty="0" err="1"/>
              <a:t>господарюючі</a:t>
            </a:r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; </a:t>
            </a:r>
          </a:p>
          <a:p>
            <a:r>
              <a:rPr lang="ru-RU" dirty="0"/>
              <a:t>-	</a:t>
            </a:r>
            <a:r>
              <a:rPr lang="ru-RU" dirty="0" err="1"/>
              <a:t>регіони</a:t>
            </a:r>
            <a:r>
              <a:rPr lang="ru-RU" dirty="0"/>
              <a:t> та </a:t>
            </a:r>
            <a:r>
              <a:rPr lang="ru-RU" dirty="0" err="1"/>
              <a:t>субрегіони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країни</a:t>
            </a:r>
            <a:r>
              <a:rPr lang="ru-RU" dirty="0"/>
              <a:t> «</a:t>
            </a:r>
            <a:r>
              <a:rPr lang="ru-RU" dirty="0" err="1"/>
              <a:t>третього</a:t>
            </a:r>
            <a:r>
              <a:rPr lang="ru-RU" dirty="0"/>
              <a:t>» </a:t>
            </a:r>
            <a:r>
              <a:rPr lang="ru-RU" dirty="0" err="1"/>
              <a:t>світу</a:t>
            </a:r>
            <a:r>
              <a:rPr lang="ru-RU" dirty="0"/>
              <a:t> та </a:t>
            </a:r>
            <a:r>
              <a:rPr lang="ru-RU" dirty="0" err="1"/>
              <a:t>локальні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центри;</a:t>
            </a:r>
          </a:p>
          <a:p>
            <a:r>
              <a:rPr lang="ru-RU" dirty="0"/>
              <a:t>-	</a:t>
            </a:r>
            <a:r>
              <a:rPr lang="ru-RU" dirty="0" err="1"/>
              <a:t>людина</a:t>
            </a:r>
            <a:r>
              <a:rPr lang="ru-RU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BD4FF9-3BA8-40CD-04AA-A8ECD3993711}"/>
              </a:ext>
            </a:extLst>
          </p:cNvPr>
          <p:cNvSpPr txBox="1"/>
          <p:nvPr/>
        </p:nvSpPr>
        <p:spPr>
          <a:xfrm>
            <a:off x="6096000" y="3764905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FFFF00"/>
                </a:solidFill>
              </a:rPr>
              <a:t>Глобальні проблеми, що потребують спільного вирішення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/>
              <a:t>-	</a:t>
            </a:r>
            <a:r>
              <a:rPr lang="ru-RU" dirty="0" err="1"/>
              <a:t>глобальні</a:t>
            </a:r>
            <a:r>
              <a:rPr lang="ru-RU" dirty="0"/>
              <a:t>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нерівність</a:t>
            </a:r>
            <a:r>
              <a:rPr lang="ru-RU" dirty="0"/>
              <a:t> в </a:t>
            </a:r>
            <a:r>
              <a:rPr lang="ru-RU" dirty="0" err="1"/>
              <a:t>добробуті</a:t>
            </a:r>
            <a:r>
              <a:rPr lang="ru-RU" dirty="0"/>
              <a:t>; </a:t>
            </a:r>
          </a:p>
          <a:p>
            <a:r>
              <a:rPr lang="ru-RU" dirty="0"/>
              <a:t>-	</a:t>
            </a:r>
            <a:r>
              <a:rPr lang="ru-RU" dirty="0" err="1"/>
              <a:t>цифрові</a:t>
            </a:r>
            <a:r>
              <a:rPr lang="ru-RU" dirty="0"/>
              <a:t> </a:t>
            </a:r>
            <a:r>
              <a:rPr lang="ru-RU" dirty="0" err="1"/>
              <a:t>розриви</a:t>
            </a:r>
            <a:r>
              <a:rPr lang="ru-RU" dirty="0"/>
              <a:t>; </a:t>
            </a:r>
          </a:p>
          <a:p>
            <a:r>
              <a:rPr lang="ru-RU" dirty="0"/>
              <a:t>-	</a:t>
            </a:r>
            <a:r>
              <a:rPr lang="ru-RU" dirty="0" err="1"/>
              <a:t>безпекові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202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07880-0276-5FD7-98CA-996C10560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648D25-6A65-E1BF-2913-1D05269E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66" y="218650"/>
            <a:ext cx="10056339" cy="1456267"/>
          </a:xfrm>
        </p:spPr>
        <p:txBody>
          <a:bodyPr/>
          <a:lstStyle/>
          <a:p>
            <a:pPr algn="ctr"/>
            <a:r>
              <a:rPr lang="ru-RU" b="1" dirty="0"/>
              <a:t>Позитивна альтернатива</a:t>
            </a:r>
            <a:endParaRPr lang="ru-UA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4B7BD5-095C-FA15-5617-C886462B7F5C}"/>
              </a:ext>
            </a:extLst>
          </p:cNvPr>
          <p:cNvSpPr txBox="1"/>
          <p:nvPr/>
        </p:nvSpPr>
        <p:spPr>
          <a:xfrm>
            <a:off x="2100649" y="1444015"/>
            <a:ext cx="7619999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	</a:t>
            </a:r>
          </a:p>
          <a:p>
            <a:pPr marL="444500" indent="-444500"/>
            <a:r>
              <a:rPr lang="ru-RU" sz="2400" dirty="0"/>
              <a:t>-	</a:t>
            </a:r>
            <a:r>
              <a:rPr lang="ru-RU" sz="2400" dirty="0" err="1"/>
              <a:t>пріоритетність</a:t>
            </a:r>
            <a:r>
              <a:rPr lang="ru-RU" sz="2400" dirty="0"/>
              <a:t> </a:t>
            </a:r>
            <a:r>
              <a:rPr lang="ru-RU" sz="2400" dirty="0" err="1"/>
              <a:t>інвестування</a:t>
            </a:r>
            <a:r>
              <a:rPr lang="ru-RU" sz="2400" dirty="0"/>
              <a:t> в </a:t>
            </a:r>
            <a:r>
              <a:rPr lang="ru-RU" sz="2400" dirty="0" err="1"/>
              <a:t>людський</a:t>
            </a:r>
            <a:r>
              <a:rPr lang="ru-RU" sz="2400" dirty="0"/>
              <a:t> та </a:t>
            </a:r>
            <a:r>
              <a:rPr lang="ru-RU" sz="2400" dirty="0" err="1"/>
              <a:t>соціальний</a:t>
            </a:r>
            <a:r>
              <a:rPr lang="ru-RU" sz="2400" dirty="0"/>
              <a:t> </a:t>
            </a:r>
            <a:r>
              <a:rPr lang="ru-RU" sz="2400" dirty="0" err="1"/>
              <a:t>капітал</a:t>
            </a:r>
            <a:r>
              <a:rPr lang="ru-RU" sz="2400" dirty="0"/>
              <a:t>;</a:t>
            </a:r>
          </a:p>
          <a:p>
            <a:pPr marL="444500" indent="-444500">
              <a:spcAft>
                <a:spcPts val="600"/>
              </a:spcAft>
            </a:pPr>
            <a:r>
              <a:rPr lang="ru-RU" sz="2400" dirty="0"/>
              <a:t>-	</a:t>
            </a:r>
            <a:r>
              <a:rPr lang="ru-RU" sz="2400" dirty="0" err="1"/>
              <a:t>поєднання</a:t>
            </a:r>
            <a:r>
              <a:rPr lang="ru-RU" sz="2400" dirty="0"/>
              <a:t> </a:t>
            </a:r>
            <a:r>
              <a:rPr lang="ru-RU" sz="2400" dirty="0" err="1"/>
              <a:t>технологічних</a:t>
            </a:r>
            <a:r>
              <a:rPr lang="ru-RU" sz="2400" dirty="0"/>
              <a:t> та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інновацій</a:t>
            </a:r>
            <a:r>
              <a:rPr lang="ru-RU" sz="2400" dirty="0"/>
              <a:t> (</a:t>
            </a:r>
            <a:r>
              <a:rPr lang="ru-RU" sz="2400" dirty="0" err="1"/>
              <a:t>Індустрія</a:t>
            </a:r>
            <a:r>
              <a:rPr lang="ru-RU" sz="2400" dirty="0"/>
              <a:t> 5.0);</a:t>
            </a:r>
          </a:p>
          <a:p>
            <a:pPr marL="444500" indent="-444500"/>
            <a:r>
              <a:rPr lang="ru-RU" sz="2400" dirty="0"/>
              <a:t>-	</a:t>
            </a:r>
            <a:r>
              <a:rPr lang="ru-RU" sz="2400" dirty="0" err="1"/>
              <a:t>інтегрованість</a:t>
            </a:r>
            <a:r>
              <a:rPr lang="ru-RU" sz="2400" dirty="0"/>
              <a:t> </a:t>
            </a:r>
            <a:r>
              <a:rPr lang="ru-RU" sz="2400" dirty="0" err="1"/>
              <a:t>вирішення</a:t>
            </a:r>
            <a:r>
              <a:rPr lang="ru-RU" sz="2400" dirty="0"/>
              <a:t> </a:t>
            </a:r>
            <a:r>
              <a:rPr lang="ru-RU" sz="2400" dirty="0" err="1"/>
              <a:t>глобальних</a:t>
            </a:r>
            <a:r>
              <a:rPr lang="ru-RU" sz="2400" dirty="0"/>
              <a:t> проблем до </a:t>
            </a:r>
            <a:r>
              <a:rPr lang="ru-RU" sz="2400" dirty="0" err="1"/>
              <a:t>політик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економічного та </a:t>
            </a:r>
            <a:r>
              <a:rPr lang="ru-RU" sz="2400" dirty="0" err="1"/>
              <a:t>соціального</a:t>
            </a:r>
            <a:r>
              <a:rPr lang="ru-RU" sz="2400" dirty="0"/>
              <a:t> розвитку; </a:t>
            </a:r>
          </a:p>
          <a:p>
            <a:pPr marL="444500" indent="-444500"/>
            <a:r>
              <a:rPr lang="ru-RU" sz="2400" dirty="0"/>
              <a:t>-	</a:t>
            </a:r>
            <a:r>
              <a:rPr lang="ru-RU" sz="2400" dirty="0" err="1"/>
              <a:t>капіталізація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відновлення</a:t>
            </a:r>
            <a:r>
              <a:rPr lang="ru-RU" sz="2400" dirty="0"/>
              <a:t> </a:t>
            </a:r>
            <a:r>
              <a:rPr lang="ru-RU" sz="2400" dirty="0" err="1"/>
              <a:t>архітектури</a:t>
            </a:r>
            <a:r>
              <a:rPr lang="ru-RU" sz="2400" dirty="0"/>
              <a:t> </a:t>
            </a:r>
            <a:r>
              <a:rPr lang="ru-RU" sz="2400" dirty="0" err="1"/>
              <a:t>глобальної</a:t>
            </a:r>
            <a:r>
              <a:rPr lang="ru-RU" sz="2400" dirty="0"/>
              <a:t> та </a:t>
            </a:r>
            <a:r>
              <a:rPr lang="ru-RU" sz="2400" dirty="0" err="1"/>
              <a:t>європейської</a:t>
            </a:r>
            <a:r>
              <a:rPr lang="ru-RU" sz="2400" dirty="0"/>
              <a:t>  </a:t>
            </a:r>
            <a:r>
              <a:rPr lang="ru-RU" sz="2400" dirty="0" err="1"/>
              <a:t>безпеки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734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97F33-7665-A8B2-F591-D725B0265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A8767-891C-6B80-4D2F-589B102F9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830" y="2805331"/>
            <a:ext cx="10056339" cy="1456267"/>
          </a:xfrm>
        </p:spPr>
        <p:txBody>
          <a:bodyPr/>
          <a:lstStyle/>
          <a:p>
            <a:pPr algn="ctr"/>
            <a:r>
              <a:rPr lang="ru-RU" b="1" dirty="0"/>
              <a:t>ДЯКУЮ ЗА УВАГУ!</a:t>
            </a:r>
            <a:endParaRPr lang="ru-UA" b="1" dirty="0"/>
          </a:p>
        </p:txBody>
      </p:sp>
    </p:spTree>
    <p:extLst>
      <p:ext uri="{BB962C8B-B14F-4D97-AF65-F5344CB8AC3E}">
        <p14:creationId xmlns:p14="http://schemas.microsoft.com/office/powerpoint/2010/main" val="2226222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ная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{6C7292C2-18E4-489F-BCE4-A49D7417FF12}tf03457452</Template>
  <TotalTime>77</TotalTime>
  <Words>400</Words>
  <Application>Microsoft Office PowerPoint</Application>
  <PresentationFormat>Широкоэкранный</PresentationFormat>
  <Paragraphs>62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Небесная</vt:lpstr>
      <vt:lpstr>СПРОБИ ТРАНСФОРМАЦІЇ СВІТОВОГО ЕКОНОМІЧНОГО ПОРЯДКУ І СУЧАСНА ГЛОБАЛЬНІСТЬ</vt:lpstr>
      <vt:lpstr>Цивілізований світ програв першу (гарячу) фазу третьої світової війни</vt:lpstr>
      <vt:lpstr>друга (гібридна) фаза Третьої світової війни</vt:lpstr>
      <vt:lpstr>Стійкість засад порядку, заснованого на правилах</vt:lpstr>
      <vt:lpstr>Позитивна альтернатива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Yaroslav Zhalilo</dc:creator>
  <cp:lastModifiedBy>Yaroslav Zhalilo</cp:lastModifiedBy>
  <cp:revision>4</cp:revision>
  <dcterms:created xsi:type="dcterms:W3CDTF">2025-04-22T16:58:15Z</dcterms:created>
  <dcterms:modified xsi:type="dcterms:W3CDTF">2025-04-23T09:37:48Z</dcterms:modified>
</cp:coreProperties>
</file>